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2"/>
  </p:notesMasterIdLst>
  <p:sldIdLst>
    <p:sldId id="257" r:id="rId2"/>
    <p:sldId id="279" r:id="rId3"/>
    <p:sldId id="280" r:id="rId4"/>
    <p:sldId id="261" r:id="rId5"/>
    <p:sldId id="262" r:id="rId6"/>
    <p:sldId id="263" r:id="rId7"/>
    <p:sldId id="264" r:id="rId8"/>
    <p:sldId id="270" r:id="rId9"/>
    <p:sldId id="269" r:id="rId10"/>
    <p:sldId id="28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7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Вклад в формирование готовности к школьному обучению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интеллектуальная готовность</c:v>
                </c:pt>
                <c:pt idx="1">
                  <c:v>мотивационная готовность</c:v>
                </c:pt>
                <c:pt idx="2">
                  <c:v>волевая готовность</c:v>
                </c:pt>
                <c:pt idx="3">
                  <c:v>коммуникативная готовность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0.25</c:v>
                </c:pt>
                <c:pt idx="1">
                  <c:v>0.25</c:v>
                </c:pt>
                <c:pt idx="2">
                  <c:v>0.25</c:v>
                </c:pt>
                <c:pt idx="3">
                  <c:v>0.25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21671194225721796"/>
          <c:y val="0.19432824803149618"/>
          <c:w val="0.67544619422572183"/>
          <c:h val="0.53911318897637739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70%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Не развита мелкая моторика</c:v>
                </c:pt>
                <c:pt idx="1">
                  <c:v>Не развита устная речь</c:v>
                </c:pt>
                <c:pt idx="2">
                  <c:v>Не сформировано умение организовать свою деятельность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</c:v>
                </c:pt>
                <c:pt idx="1">
                  <c:v>0.60000000000000031</c:v>
                </c:pt>
                <c:pt idx="2" formatCode="General">
                  <c:v>3.5</c:v>
                </c:pt>
              </c:numCache>
            </c:numRef>
          </c:val>
        </c:ser>
        <c:shape val="cylinder"/>
        <c:axId val="46306816"/>
        <c:axId val="46308352"/>
        <c:axId val="0"/>
      </c:bar3DChart>
      <c:catAx>
        <c:axId val="46306816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46308352"/>
        <c:crosses val="autoZero"/>
        <c:auto val="1"/>
        <c:lblAlgn val="ctr"/>
        <c:lblOffset val="100"/>
      </c:catAx>
      <c:valAx>
        <c:axId val="46308352"/>
        <c:scaling>
          <c:orientation val="minMax"/>
          <c:max val="1"/>
        </c:scaling>
        <c:axPos val="l"/>
        <c:majorGridlines/>
        <c:numFmt formatCode="0%" sourceLinked="1"/>
        <c:tickLblPos val="nextTo"/>
        <c:crossAx val="46306816"/>
        <c:crosses val="autoZero"/>
        <c:crossBetween val="between"/>
        <c:majorUnit val="0.2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2CFE98A1-1305-4F22-9CB3-79A68B71BA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5CCC5-ECA1-466E-AD80-7B8060FE8951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A3FE96-807A-46ED-AB9C-2261ADB41793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7169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69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32E5E-ED63-453A-AADA-F7E73CAB2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1484D-BDB9-4451-8D74-FA3DA9D200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3C0C5-A7D3-419D-9AAF-12EFA98F02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74E81-5D8E-4BB6-A04E-7D34E6F792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56DFF-D363-441B-85A0-5CFE135CFF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0A4B8-9814-40A7-B316-D9E011254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3DFDE-62E9-40D0-A1AD-FD86858907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06C49-7FE9-4CE0-94DA-D736B7B777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6317-C53E-479D-8651-CF712AD971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D18F8-96C9-49F6-9243-E4F95EBF32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B031B-A86D-4B80-885F-4417DC09C3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6557E-3884-4898-98E9-5DC9342A02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5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7065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7066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7066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06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6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6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a typeface="+mn-ea"/>
              </a:defRPr>
            </a:lvl1pPr>
          </a:lstStyle>
          <a:p>
            <a:pPr>
              <a:defRPr/>
            </a:pPr>
            <a:fld id="{D61F66B5-82FC-491B-81C9-6D42E2105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transition advClick="0" advTm="5000">
    <p:dissolv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&#1043;&#1086;&#1090;&#1086;&#1074;&#1085;&#1086;&#1089;&#1090;&#1100;%20&#1082;%20&#1096;&#1082;&#1086;&#1083;&#1100;&#1085;&#1086;&#1084;&#1091;%20&#1086;&#1073;&#1091;&#1095;&#1077;&#1085;&#1080;&#1102;.docx" TargetMode="External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52;&#1091;&#1079;&#1099;&#1082;&#1072;\&#1052;&#1086;&#1103;%20&#1084;&#1091;&#1079;&#1099;&#1082;&#1072;\&#1044;&#1077;&#1090;&#1089;&#1082;&#1080;&#1081;%20&#1093;&#1080;&#1090;-&#1087;&#1072;&#1088;&#1072;&#1076;\01_-_one_more_day.mp3" TargetMode="Externa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moikompas.ru/img/compas/2008-08-21/sos_1sentebrja/80063647_orig.jp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333375"/>
            <a:ext cx="7772400" cy="2160588"/>
          </a:xfrm>
        </p:spPr>
        <p:txBody>
          <a:bodyPr/>
          <a:lstStyle/>
          <a:p>
            <a:pPr algn="ctr" eaLnBrk="1" hangingPunct="1"/>
            <a:r>
              <a:rPr lang="ru-RU" sz="4400" b="1" dirty="0" smtClean="0">
                <a:solidFill>
                  <a:srgbClr val="FF3300"/>
                </a:solidFill>
                <a:hlinkClick r:id="rId3" action="ppaction://hlinkfile"/>
              </a:rPr>
              <a:t>Готовность к школе</a:t>
            </a:r>
            <a:endParaRPr lang="ru-RU" sz="4400" b="1" dirty="0" smtClean="0">
              <a:solidFill>
                <a:srgbClr val="FF33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51275" y="3284538"/>
            <a:ext cx="4176713" cy="295275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endParaRPr lang="ru-RU" b="1" dirty="0" smtClean="0"/>
          </a:p>
          <a:p>
            <a:pPr algn="r" eaLnBrk="1" hangingPunct="1">
              <a:lnSpc>
                <a:spcPct val="80000"/>
              </a:lnSpc>
            </a:pPr>
            <a:r>
              <a:rPr lang="ru-RU" b="1" dirty="0" smtClean="0">
                <a:hlinkClick r:id="rId3" action="ppaction://hlinkfile"/>
              </a:rPr>
              <a:t>Что такое </a:t>
            </a:r>
          </a:p>
          <a:p>
            <a:pPr algn="r" eaLnBrk="1" hangingPunct="1">
              <a:lnSpc>
                <a:spcPct val="80000"/>
              </a:lnSpc>
            </a:pPr>
            <a:r>
              <a:rPr lang="ru-RU" b="1" dirty="0" smtClean="0">
                <a:hlinkClick r:id="rId3" action="ppaction://hlinkfile"/>
              </a:rPr>
              <a:t>психологическая</a:t>
            </a:r>
          </a:p>
          <a:p>
            <a:pPr algn="r" eaLnBrk="1" hangingPunct="1">
              <a:lnSpc>
                <a:spcPct val="80000"/>
              </a:lnSpc>
            </a:pPr>
            <a:r>
              <a:rPr lang="ru-RU" b="1" dirty="0" smtClean="0">
                <a:hlinkClick r:id="rId3" action="ppaction://hlinkfile"/>
              </a:rPr>
              <a:t> готовность </a:t>
            </a:r>
          </a:p>
          <a:p>
            <a:pPr algn="r" eaLnBrk="1" hangingPunct="1">
              <a:lnSpc>
                <a:spcPct val="80000"/>
              </a:lnSpc>
            </a:pPr>
            <a:r>
              <a:rPr lang="ru-RU" b="1" dirty="0" smtClean="0">
                <a:hlinkClick r:id="rId3" action="ppaction://hlinkfile"/>
              </a:rPr>
              <a:t>к школе?</a:t>
            </a:r>
            <a:endParaRPr lang="ru-RU" b="1" dirty="0" smtClean="0"/>
          </a:p>
        </p:txBody>
      </p:sp>
      <p:pic>
        <p:nvPicPr>
          <p:cNvPr id="3076" name="img_1" descr="80063647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450" y="3716338"/>
            <a:ext cx="2160588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01_-_one_more_day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7956376" y="134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dirty="0" smtClean="0"/>
              <a:t>ГЛАВНОЕ ДЛЯ УСПЕШНОГО СТАРТА</a:t>
            </a:r>
            <a:r>
              <a:rPr lang="ru-RU" dirty="0" smtClean="0"/>
              <a:t> …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3" y="1600200"/>
            <a:ext cx="6643687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800" dirty="0" smtClean="0"/>
              <a:t>Постарайтесь создать общий положительный образ школы. 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dirty="0" smtClean="0"/>
              <a:t>Не идеализируйте школьные будни. 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dirty="0" smtClean="0"/>
              <a:t>Выясните, как ребенок относится: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а) к школе,</a:t>
            </a:r>
            <a:br>
              <a:rPr lang="ru-RU" sz="1800" dirty="0" smtClean="0"/>
            </a:br>
            <a:r>
              <a:rPr lang="ru-RU" sz="1800" dirty="0" smtClean="0"/>
              <a:t>б) учебной деятельности,</a:t>
            </a:r>
            <a:br>
              <a:rPr lang="ru-RU" sz="1800" dirty="0" smtClean="0"/>
            </a:br>
            <a:r>
              <a:rPr lang="ru-RU" sz="1800" dirty="0" smtClean="0"/>
              <a:t>в) учителям,</a:t>
            </a:r>
            <a:br>
              <a:rPr lang="ru-RU" sz="1800" dirty="0" smtClean="0"/>
            </a:br>
            <a:r>
              <a:rPr lang="ru-RU" sz="1800" dirty="0" smtClean="0"/>
              <a:t>г) к самому себе.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>
                <a:solidFill>
                  <a:schemeClr val="tx2"/>
                </a:solidFill>
              </a:rPr>
              <a:t>Важнее, чтобы ребенка привлекала школа своей главной деятельностью - учением; например, желание писать, читать, считать, решать задачи; учиться, чтобы быть, как ...</a:t>
            </a:r>
            <a:br>
              <a:rPr lang="ru-RU" sz="1800" dirty="0" smtClean="0">
                <a:solidFill>
                  <a:schemeClr val="tx2"/>
                </a:solidFill>
              </a:rPr>
            </a:br>
            <a:endParaRPr lang="ru-RU" sz="18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800" dirty="0" smtClean="0">
                <a:solidFill>
                  <a:schemeClr val="tx2"/>
                </a:solidFill>
              </a:rPr>
              <a:t>Эти и другие советы психолога МДОУ №10 вы можете найти на нашем сайте 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</p:txBody>
      </p:sp>
      <p:pic>
        <p:nvPicPr>
          <p:cNvPr id="18436" name="Picture 4" descr="подготовка ребенка к школ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2636838"/>
            <a:ext cx="1143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8913"/>
            <a:ext cx="8459787" cy="1727200"/>
          </a:xfrm>
        </p:spPr>
        <p:txBody>
          <a:bodyPr anchor="ctr"/>
          <a:lstStyle/>
          <a:p>
            <a:pPr marL="0" indent="0" algn="ctr" eaLnBrk="1" hangingPunct="1">
              <a:lnSpc>
                <a:spcPct val="90000"/>
              </a:lnSpc>
              <a:buClr>
                <a:srgbClr val="000000"/>
              </a:buClr>
              <a:buFont typeface="Wingdings" pitchFamily="2" charset="2"/>
              <a:buNone/>
            </a:pPr>
            <a:r>
              <a:rPr lang="ru-RU" sz="2400" dirty="0" smtClean="0"/>
              <a:t>Подготовка к школе понимается повсеместно </a:t>
            </a:r>
            <a:r>
              <a:rPr lang="ru-RU" sz="2400" b="1" dirty="0" smtClean="0">
                <a:solidFill>
                  <a:srgbClr val="008000"/>
                </a:solidFill>
              </a:rPr>
              <a:t>как обучение</a:t>
            </a:r>
            <a:r>
              <a:rPr lang="ru-RU" sz="2400" b="1" dirty="0" smtClean="0"/>
              <a:t> </a:t>
            </a:r>
            <a:r>
              <a:rPr lang="ru-RU" sz="2400" dirty="0" smtClean="0"/>
              <a:t>тем </a:t>
            </a:r>
            <a:r>
              <a:rPr lang="ru-RU" sz="2400" b="1" dirty="0" smtClean="0">
                <a:solidFill>
                  <a:srgbClr val="008000"/>
                </a:solidFill>
              </a:rPr>
              <a:t>знаниям и умениям</a:t>
            </a:r>
            <a:r>
              <a:rPr lang="ru-RU" sz="2400" dirty="0" smtClean="0"/>
              <a:t>, которые дети должны получить в школе при обучении в 1 классе,</a:t>
            </a:r>
            <a:endParaRPr lang="ru-RU" sz="2400" dirty="0" smtClean="0">
              <a:solidFill>
                <a:srgbClr val="000000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924300" y="1881188"/>
            <a:ext cx="1295400" cy="1098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>
                <a:solidFill>
                  <a:srgbClr val="FF0000"/>
                </a:solidFill>
                <a:latin typeface="Times New Roman" pitchFamily="18" charset="0"/>
              </a:rPr>
              <a:t>но</a:t>
            </a: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827584" y="2924944"/>
          <a:ext cx="741682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5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2400"/>
            <a:ext cx="8229600" cy="792163"/>
          </a:xfrm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FF6600"/>
                </a:solidFill>
              </a:rPr>
              <a:t>Ситуация в школе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424863" cy="1015663"/>
          </a:xfrm>
          <a:noFill/>
        </p:spPr>
        <p:txBody>
          <a:bodyPr>
            <a:spAutoFit/>
          </a:bodyPr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2000" dirty="0" smtClean="0"/>
              <a:t>При отсутствии у родителей правильных представлений о готовности к школьному обучению дети приходят в школу с навыками чтения и счета,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7164288" y="1916832"/>
            <a:ext cx="936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</a:rPr>
              <a:t>НО</a:t>
            </a: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187624" y="2564904"/>
          <a:ext cx="698477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  <p:bldP spid="297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b="1" i="1" dirty="0" smtClean="0"/>
              <a:t>Интеллектуальная готовность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     предполагает развитие внимания, памяти, сформированные мыслительные операции анализа, синтеза, обобщения, умение устанавливать связи между явлениями и событиями.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     </a:t>
            </a:r>
            <a:r>
              <a:rPr lang="ru-RU" sz="1600" u="sng" dirty="0" smtClean="0"/>
              <a:t>К 6–7-и годам ребенок должен знать: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свой адрес и название города, в котором он живет;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название страны и ее столицы;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имена и отчества своих родителей, информацию о местах их работы;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времена года, их последовательность и основные признаки;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названия месяцев, дней недели;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основные виды деревьев и цветов.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ему следует уметь различать домашних и диких животных, понимать, что бабушка — это мама отца или матери.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Иными словами, он должен ориентироваться во времени, пространстве и своем ближайшем окружении. </a:t>
            </a:r>
          </a:p>
        </p:txBody>
      </p:sp>
      <p:pic>
        <p:nvPicPr>
          <p:cNvPr id="10244" name="Picture 5" descr="MCBD07205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188913"/>
            <a:ext cx="1820862" cy="150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z="3800" b="1" i="1" smtClean="0"/>
              <a:t>Мотивационная готовность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111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600" dirty="0" smtClean="0"/>
              <a:t>     </a:t>
            </a:r>
            <a:r>
              <a:rPr lang="ru-RU" sz="1400" dirty="0" smtClean="0"/>
              <a:t>подразумевает наличие у ребенка желания принять новую социальную роль</a:t>
            </a:r>
            <a:r>
              <a:rPr lang="ru-RU" sz="1800" dirty="0" smtClean="0"/>
              <a:t> — </a:t>
            </a:r>
            <a:r>
              <a:rPr lang="ru-RU" sz="1800" b="1" dirty="0" err="1" smtClean="0"/>
              <a:t>роль</a:t>
            </a:r>
            <a:r>
              <a:rPr lang="ru-RU" sz="1800" b="1" dirty="0" smtClean="0"/>
              <a:t> школьника.</a:t>
            </a:r>
            <a:r>
              <a:rPr lang="ru-RU" sz="18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-RU" sz="1400" dirty="0" smtClean="0"/>
              <a:t>С этой целью родителям необходимо объяснить своему ребенку</a:t>
            </a:r>
            <a:r>
              <a:rPr lang="ru-RU" sz="1800" dirty="0" smtClean="0"/>
              <a:t>, </a:t>
            </a:r>
            <a:r>
              <a:rPr lang="ru-RU" sz="1800" u="sng" dirty="0" smtClean="0"/>
              <a:t>что дети ходят учиться для получения знаний, которые необходимы каждому человеку. </a:t>
            </a:r>
          </a:p>
          <a:p>
            <a:pPr eaLnBrk="1" hangingPunct="1">
              <a:lnSpc>
                <a:spcPct val="90000"/>
              </a:lnSpc>
            </a:pPr>
            <a:r>
              <a:rPr lang="ru-RU" sz="1400" dirty="0" smtClean="0"/>
              <a:t>Следует давать ребенку только позитивную информацию о школе. Помните, что ваши оценки с легкостью заимствуются детьми.</a:t>
            </a:r>
            <a:r>
              <a:rPr lang="ru-RU" sz="1800" dirty="0" smtClean="0"/>
              <a:t> </a:t>
            </a:r>
            <a:r>
              <a:rPr lang="ru-RU" sz="1800" u="sng" dirty="0" smtClean="0"/>
              <a:t>Ребенок должен видеть, что родители спокойно и уверенно смотрят на его предстоящее поступление в школу. </a:t>
            </a:r>
          </a:p>
          <a:p>
            <a:pPr eaLnBrk="1" hangingPunct="1">
              <a:lnSpc>
                <a:spcPct val="90000"/>
              </a:lnSpc>
            </a:pPr>
            <a:r>
              <a:rPr lang="ru-RU" sz="1400" dirty="0" smtClean="0"/>
              <a:t>Причиной нежелания идти в школу может быть и то, что ребенок “не наигрался”. Но в возрасте 6–7 лет психическое развитие очень пластично, и дети, которые “не наигрались”, придя в класс, скоро начинают испытывать удовольствие от процесса учебы</a:t>
            </a:r>
            <a:r>
              <a:rPr lang="ru-RU" sz="1800" dirty="0" smtClean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ru-RU" sz="1400" dirty="0" smtClean="0"/>
              <a:t>Вам не обязательно до начала учебного года формировать любовь к школе, поскольку невозможно полюбить то, с чем еще не сталкивался. Достаточно дать понять ребенку</a:t>
            </a:r>
            <a:r>
              <a:rPr lang="ru-RU" sz="1800" dirty="0" smtClean="0"/>
              <a:t>, что </a:t>
            </a:r>
            <a:r>
              <a:rPr lang="ru-RU" sz="1800" u="sng" dirty="0" smtClean="0"/>
              <a:t>учеба — это обязанность каждого человека и от того, насколько он будет успешен в учении, зависит отношение к нему многих из окружающих ребенка людей. </a:t>
            </a:r>
          </a:p>
        </p:txBody>
      </p:sp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Волевая готовность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    предполагает наличие у ребенка: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/>
              <a:t>способностей ставить перед собой цель,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/>
              <a:t>принять решение о начале деятельности,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/>
              <a:t>наметить план действий,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/>
              <a:t>выполнить его, проявив определенные усилия,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/>
              <a:t>оценить результат своей деятельности,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dirty="0" smtClean="0"/>
              <a:t>а также умения длительно выполнять не очень привлекательную работу.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 smtClean="0"/>
              <a:t>     Развитию волевой готовности к школе способствуют изобразительная деятельность и конструирование, поскольку они побуждают длительное время сосредоточиваться на постройке или рисовании.</a:t>
            </a:r>
            <a:r>
              <a:rPr lang="ru-RU" sz="2000" dirty="0" smtClean="0"/>
              <a:t> </a:t>
            </a:r>
          </a:p>
        </p:txBody>
      </p:sp>
      <p:pic>
        <p:nvPicPr>
          <p:cNvPr id="12292" name="Picture 6" descr="MCj043574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1628775"/>
            <a:ext cx="1171575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b="1" i="1" smtClean="0"/>
              <a:t>Коммуникативная готовность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400" dirty="0" smtClean="0"/>
              <a:t>   </a:t>
            </a:r>
            <a:r>
              <a:rPr lang="ru-RU" sz="1800" dirty="0" smtClean="0"/>
              <a:t>проявляется в умении ребенка подчинять свое поведение законам детских групп и нормам поведения, установленным в классе.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800" dirty="0" smtClean="0"/>
              <a:t>    Она предполагает способность включиться в детское сообщество, действовать совместно с другими ребятами, в случае необходимости уступать или отстаивать свою правоту, подчиняться или руководить.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800" dirty="0" smtClean="0"/>
              <a:t>    В целях развития коммуникативной компетентности следует поддерживать доброжелательные отношения вашего сына или дочери с окружающими. Личный пример терпимости во взаимоотношениях с друзьями, родными, соседями также играет большую роль в формировании этого вида готовности к школе.</a:t>
            </a:r>
            <a:r>
              <a:rPr lang="ru-RU" sz="2400" dirty="0" smtClean="0"/>
              <a:t> </a:t>
            </a:r>
          </a:p>
        </p:txBody>
      </p:sp>
      <p:pic>
        <p:nvPicPr>
          <p:cNvPr id="13316" name="Picture 5" descr="MCj029211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388" y="4365625"/>
            <a:ext cx="1979612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7777162" cy="1143000"/>
          </a:xfrm>
        </p:spPr>
        <p:txBody>
          <a:bodyPr/>
          <a:lstStyle/>
          <a:p>
            <a:pPr eaLnBrk="1" hangingPunct="1"/>
            <a:r>
              <a:rPr lang="ru-RU" sz="3800" b="1" dirty="0" smtClean="0"/>
              <a:t>«Портрет» первоклассника, неготового к школе: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чрезмерная игривость;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недостаточная самостоятельность;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импульсивность, бесконтрольность поведения, </a:t>
            </a:r>
            <a:r>
              <a:rPr lang="ru-RU" sz="1600" dirty="0" err="1" smtClean="0"/>
              <a:t>гиперактивность</a:t>
            </a:r>
            <a:r>
              <a:rPr lang="ru-RU" sz="1600" dirty="0" smtClean="0"/>
              <a:t>;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неумение общаться со сверстниками;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трудность контактов с незнакомыми взрослыми (стойкое нежелание контактировать) или, наоборот, непонимание своего статуса;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неумение сосредоточиться на задании, трудность восприятия словесной или иной инструкции;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низкий уровень знаний об окружающем мире, неумение сделать обобщение, классифицировать, выделить сходство, различие;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плохое развитие тонко координированных движений руки, зрительно-моторных координации (неумение выполнять различные графические задания, манипулировать мелкими предметами);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недостаточное развитие произвольной памяти;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задержка речевого развития (это может быть и неправильное произношение, и бедный словарный запас, и неумение выразить свои мысли и т. п.). </a:t>
            </a:r>
          </a:p>
        </p:txBody>
      </p:sp>
      <p:pic>
        <p:nvPicPr>
          <p:cNvPr id="14340" name="Picture 4" descr="MCj043574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18350" y="260350"/>
            <a:ext cx="20256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800" b="1" dirty="0" smtClean="0"/>
              <a:t>СОВЕТЫ РОДИТЕЛЯМ </a:t>
            </a:r>
            <a:br>
              <a:rPr lang="ru-RU" sz="3800" b="1" dirty="0" smtClean="0"/>
            </a:br>
            <a:r>
              <a:rPr lang="ru-RU" sz="3400" b="1" dirty="0" smtClean="0"/>
              <a:t>Как подготовить малыша к школе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800" dirty="0" smtClean="0"/>
          </a:p>
          <a:p>
            <a:pPr eaLnBrk="1" hangingPunct="1">
              <a:lnSpc>
                <a:spcPct val="80000"/>
              </a:lnSpc>
            </a:pPr>
            <a:r>
              <a:rPr lang="ru-RU" sz="1400" dirty="0" smtClean="0"/>
              <a:t>Научите чадо различать право-лево.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dirty="0" smtClean="0"/>
              <a:t>Покажите, как правильно укладывать в портфель книжки и тетрадки.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dirty="0" smtClean="0"/>
              <a:t>Соберите пенал. В нем должны лежать две простые шариковые синие ручки, одна красная, одна зеленая, два заточенных карандаша, набор из пяти цветных карандашей, линейка и ластик.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dirty="0" smtClean="0"/>
              <a:t>Выучите с малышом ваш домашний адрес и телефон, объясните ему, как звонить, если он потеряется.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dirty="0" smtClean="0"/>
              <a:t>Научите будущего первоклассника писать мелом (можно даже купить маленькую доску и устроить тренировочный урок).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dirty="0" smtClean="0"/>
              <a:t>Дети часто боятся или стесняются просить у строгого учителя разрешения выйти во время урока, так что проговорите с чадом этот момент.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dirty="0" smtClean="0"/>
              <a:t>Если у вашего ребенка есть логопедические проблемы, постарайтесь решить их до начала учебы.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dirty="0" smtClean="0"/>
              <a:t>Поддерживайте вашего первоклассника во всем. Хвалите за дело, говорите, как здорово у него получается выводить буквы (считать, рисовать и т. д.). Это придаст ему уверенности в себе.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dirty="0" smtClean="0"/>
              <a:t>Объясните ребенку, что он сам несет ответственность за свою учебу. Если мама и папа зарабатывают деньги на работе, то его работа - ходить в школу и "зарабатывать" хорошие отметки.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dirty="0" smtClean="0"/>
              <a:t>Проверьте, умеет ли ваше чадо самостоятельно завязывать шнурки, застегивать пуговицы и молнии, переодеваться без вашей помощи в спортивный костюм, складывать аккуратно свои вещи. </a:t>
            </a:r>
          </a:p>
        </p:txBody>
      </p:sp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ои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755</TotalTime>
  <Words>713</Words>
  <Application>Microsoft Office PowerPoint</Application>
  <PresentationFormat>Экран (4:3)</PresentationFormat>
  <Paragraphs>77</Paragraphs>
  <Slides>10</Slides>
  <Notes>2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Слои</vt:lpstr>
      <vt:lpstr>Готовность к школе</vt:lpstr>
      <vt:lpstr>Слайд 2</vt:lpstr>
      <vt:lpstr>Ситуация в школе</vt:lpstr>
      <vt:lpstr>Интеллектуальная готовность</vt:lpstr>
      <vt:lpstr>Мотивационная готовность</vt:lpstr>
      <vt:lpstr>Волевая готовность</vt:lpstr>
      <vt:lpstr>Коммуникативная готовность</vt:lpstr>
      <vt:lpstr>«Портрет» первоклассника, неготового к школе:</vt:lpstr>
      <vt:lpstr>СОВЕТЫ РОДИТЕЛЯМ  Как подготовить малыша к школе</vt:lpstr>
      <vt:lpstr>ГЛАВНОЕ ДЛЯ УСПЕШНОГО СТАРТА …</vt:lpstr>
    </vt:vector>
  </TitlesOfParts>
  <Company>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для родителей будущих первоклассников</dc:title>
  <dc:creator>Мама</dc:creator>
  <cp:lastModifiedBy>1</cp:lastModifiedBy>
  <cp:revision>104</cp:revision>
  <dcterms:created xsi:type="dcterms:W3CDTF">2008-06-20T14:05:29Z</dcterms:created>
  <dcterms:modified xsi:type="dcterms:W3CDTF">2014-09-16T05:38:48Z</dcterms:modified>
</cp:coreProperties>
</file>